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5" d="100"/>
          <a:sy n="35" d="100"/>
        </p:scale>
        <p:origin x="210"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Anusha\Accenture\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set.csv]top 5 content categories!PivotTable1</c:name>
    <c:fmtId val="6"/>
  </c:pivotSource>
  <c:chart>
    <c:autoTitleDeleted val="1"/>
    <c:pivotFmts>
      <c:pivotFmt>
        <c:idx val="0"/>
      </c:pivotFmt>
      <c:pivotFmt>
        <c:idx val="1"/>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'top 5 content categories'!$B$3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DAE-488D-BC19-A8E083D64BA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DAE-488D-BC19-A8E083D64BA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DAE-488D-BC19-A8E083D64BA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DAE-488D-BC19-A8E083D64BA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9DAE-488D-BC19-A8E083D64BA0}"/>
              </c:ext>
            </c:extLst>
          </c:dPt>
          <c:dLbls>
            <c:spPr>
              <a:solidFill>
                <a:schemeClr val="tx1"/>
              </a:solidFill>
              <a:ln>
                <a:solidFill>
                  <a:schemeClr val="bg1">
                    <a:alpha val="67000"/>
                  </a:schemeClr>
                </a:solid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'top 5 content categories'!$A$4:$A$9</c:f>
              <c:strCache>
                <c:ptCount val="5"/>
                <c:pt idx="0">
                  <c:v>food</c:v>
                </c:pt>
                <c:pt idx="1">
                  <c:v>technology</c:v>
                </c:pt>
                <c:pt idx="2">
                  <c:v>healthy eating</c:v>
                </c:pt>
                <c:pt idx="3">
                  <c:v>science</c:v>
                </c:pt>
                <c:pt idx="4">
                  <c:v>animals</c:v>
                </c:pt>
              </c:strCache>
            </c:strRef>
          </c:cat>
          <c:val>
            <c:numRef>
              <c:f>'top 5 content categories'!$B$4:$B$9</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A-9DAE-488D-BC19-A8E083D64BA0}"/>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3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487906" y="121427"/>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594336" y="1261250"/>
            <a:ext cx="5482998" cy="5602303"/>
          </a:xfrm>
          <a:prstGeom prst="rect">
            <a:avLst/>
          </a:prstGeom>
        </p:spPr>
        <p:txBody>
          <a:bodyPr lIns="0" tIns="0" rIns="0" bIns="0" rtlCol="0" anchor="t">
            <a:spAutoFit/>
          </a:bodyPr>
          <a:lstStyle/>
          <a:p>
            <a:pPr algn="ctr">
              <a:lnSpc>
                <a:spcPts val="11059"/>
              </a:lnSpc>
            </a:pPr>
            <a:r>
              <a:rPr lang="en-US" sz="8000" spc="-105" dirty="0">
                <a:solidFill>
                  <a:srgbClr val="FFFFFF"/>
                </a:solidFill>
                <a:latin typeface="Times New Roman" panose="02020603050405020304" pitchFamily="18" charset="0"/>
                <a:cs typeface="Times New Roman" panose="02020603050405020304" pitchFamily="18" charset="0"/>
              </a:rPr>
              <a:t>Analysis on Content creation for </a:t>
            </a:r>
            <a:r>
              <a:rPr lang="en-US" sz="8000" b="1" dirty="0"/>
              <a:t>Social Buzz </a:t>
            </a:r>
            <a:endParaRPr lang="en-US" sz="8000" b="1" spc="-105"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28D78C14-DCB8-4B0A-9A8B-1D8570E60A51}"/>
              </a:ext>
            </a:extLst>
          </p:cNvPr>
          <p:cNvSpPr txBox="1"/>
          <p:nvPr/>
        </p:nvSpPr>
        <p:spPr>
          <a:xfrm>
            <a:off x="10754650" y="419100"/>
            <a:ext cx="7206318" cy="8094524"/>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As per the Analysis on the data , it was found that ,</a:t>
            </a:r>
          </a:p>
          <a:p>
            <a:pPr marL="742950" indent="-742950">
              <a:buAutoNum type="arabicPeriod"/>
            </a:pPr>
            <a:r>
              <a:rPr lang="en-US" sz="4000" dirty="0">
                <a:latin typeface="Times New Roman" panose="02020603050405020304" pitchFamily="18" charset="0"/>
                <a:cs typeface="Times New Roman" panose="02020603050405020304" pitchFamily="18" charset="0"/>
              </a:rPr>
              <a:t>We have 16 unique categories out of which Animal Category have the highest popularity when compared with score with mixed reaction types </a:t>
            </a:r>
          </a:p>
          <a:p>
            <a:pPr marL="742950" indent="-742950">
              <a:buAutoNum type="arabicPeriod"/>
            </a:pPr>
            <a:r>
              <a:rPr lang="en-US" sz="4000" dirty="0">
                <a:latin typeface="Times New Roman" panose="02020603050405020304" pitchFamily="18" charset="0"/>
                <a:cs typeface="Times New Roman" panose="02020603050405020304" pitchFamily="18" charset="0"/>
              </a:rPr>
              <a:t>For the month of Jan have the highest rate of posting .</a:t>
            </a:r>
          </a:p>
          <a:p>
            <a:pPr marL="742950" indent="-742950">
              <a:buAutoNum type="arabicPeriod"/>
            </a:pPr>
            <a:r>
              <a:rPr lang="en-US" sz="4000" dirty="0">
                <a:latin typeface="Times New Roman" panose="02020603050405020304" pitchFamily="18" charset="0"/>
                <a:cs typeface="Times New Roman" panose="02020603050405020304" pitchFamily="18" charset="0"/>
              </a:rPr>
              <a:t>Top 5 categories have the almost equal distribution over the content score.</a:t>
            </a:r>
          </a:p>
          <a:p>
            <a:pPr marL="742950" indent="-742950">
              <a:buAutoNum type="arabicPeriod"/>
            </a:pP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717024" y="153924"/>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200161" y="2005584"/>
            <a:ext cx="11089018" cy="7871730"/>
          </a:xfrm>
          <a:prstGeom prst="rect">
            <a:avLst/>
          </a:prstGeom>
          <a:solidFill>
            <a:schemeClr val="bg1"/>
          </a:solidFill>
        </p:spPr>
        <p:txBody>
          <a:bodyPr/>
          <a:lstStyle/>
          <a:p>
            <a:r>
              <a:rPr lang="en-US" dirty="0"/>
              <a:t>		</a:t>
            </a:r>
            <a:r>
              <a:rPr lang="en-US" sz="3200" dirty="0">
                <a:latin typeface="Times New Roman" panose="02020603050405020304" pitchFamily="18" charset="0"/>
                <a:cs typeface="Times New Roman" panose="02020603050405020304" pitchFamily="18" charset="0"/>
              </a:rPr>
              <a:t>Social Buzz  is one of the content creators emphasizes content by keeping all users anonymous, only tracking user reactions on every piece of content. Now they want to track on big data in order to have,</a:t>
            </a:r>
          </a:p>
          <a:p>
            <a:endParaRPr lang="en-US" sz="3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an IPO by the end of next year and need guidance to ensure that this goes smoothly. </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They are still a small company and do not have the resources to manage the scale that they are currently at. They could hire more people, but they want an experienced practice to help instead.</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They want to learn data best practices from a large corporation. Due to the nature of their business, they have a massive amount of data so they are keen on understanding how the world's biggest companies manage the challenges of big data.</a:t>
            </a:r>
          </a:p>
          <a:p>
            <a:r>
              <a:rPr lang="en-US" sz="3200" dirty="0">
                <a:latin typeface="Times New Roman" panose="02020603050405020304" pitchFamily="18" charset="0"/>
                <a:cs typeface="Times New Roman" panose="02020603050405020304" pitchFamily="18" charset="0"/>
              </a:rPr>
              <a:t>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436368" y="4130925"/>
            <a:ext cx="5031650" cy="5042378"/>
          </a:xfrm>
          <a:prstGeom prst="rect">
            <a:avLst/>
          </a:prstGeom>
        </p:spPr>
      </p:pic>
      <p:sp>
        <p:nvSpPr>
          <p:cNvPr id="33" name="TextBox 33"/>
          <p:cNvSpPr txBox="1"/>
          <p:nvPr/>
        </p:nvSpPr>
        <p:spPr>
          <a:xfrm>
            <a:off x="890809" y="5210622"/>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pPr marL="2743200" lvl="5" indent="-45720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successful IPO (Initial Public Offering)</a:t>
            </a:r>
          </a:p>
          <a:p>
            <a:pPr marL="2743200" lvl="5" indent="-457200">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2743200" lvl="5" indent="-45720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An audit of their big data practice </a:t>
            </a:r>
          </a:p>
          <a:p>
            <a:pPr marL="2743200" lvl="5" indent="-457200">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2743200" lvl="5" indent="-457200">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An analysis of their content categories that highlights the top 5 categories with the largest aggregate popularity</a:t>
            </a:r>
          </a:p>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2077102" y="7211108"/>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774698" y="7173163"/>
            <a:ext cx="2187334" cy="2123082"/>
            <a:chOff x="-23042" y="66269"/>
            <a:chExt cx="6542158" cy="6349987"/>
          </a:xfrm>
        </p:grpSpPr>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62891" t="-16684" r="-160683" b="-166629"/>
              </a:stretch>
            </a:blipFill>
            <a:ln>
              <a:solidFill>
                <a:srgbClr val="00BAFF"/>
              </a:solidFill>
            </a:ln>
          </p:spPr>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536907" y="1004946"/>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563441" y="3913723"/>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Rectangle: Rounded Corners 31">
            <a:extLst>
              <a:ext uri="{FF2B5EF4-FFF2-40B4-BE49-F238E27FC236}">
                <a16:creationId xmlns:a16="http://schemas.microsoft.com/office/drawing/2014/main" id="{3EB4986A-7620-4CC1-824B-D0BFF8A9296E}"/>
              </a:ext>
            </a:extLst>
          </p:cNvPr>
          <p:cNvSpPr/>
          <p:nvPr/>
        </p:nvSpPr>
        <p:spPr>
          <a:xfrm>
            <a:off x="14258716" y="1473456"/>
            <a:ext cx="3240193" cy="1048017"/>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Graphik Regular" panose="020B0503030202060203"/>
                <a:cs typeface="Times New Roman" panose="02020603050405020304" pitchFamily="18" charset="0"/>
              </a:rPr>
              <a:t>Andrew Fleming </a:t>
            </a:r>
            <a:r>
              <a:rPr lang="en-US" sz="2000" dirty="0">
                <a:latin typeface="Graphik Regular" panose="020B0503030202060203"/>
                <a:cs typeface="Times New Roman" panose="02020603050405020304" pitchFamily="18" charset="0"/>
              </a:rPr>
              <a:t>(</a:t>
            </a:r>
            <a:r>
              <a:rPr lang="en-US" sz="2000" dirty="0">
                <a:latin typeface="Graphik Regular" panose="020B0503030202060203"/>
              </a:rPr>
              <a:t>Chief Technical Architect)</a:t>
            </a:r>
            <a:endParaRPr lang="en-US" sz="2000" dirty="0">
              <a:latin typeface="Graphik Regular" panose="020B0503030202060203"/>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C11D91F3-FC27-4DC3-A69F-87924C2B0D7B}"/>
              </a:ext>
            </a:extLst>
          </p:cNvPr>
          <p:cNvSpPr/>
          <p:nvPr/>
        </p:nvSpPr>
        <p:spPr>
          <a:xfrm>
            <a:off x="14258716" y="4473412"/>
            <a:ext cx="3240193" cy="1048017"/>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Graphik Regular" panose="020B0503030202060203"/>
                <a:cs typeface="Times New Roman" panose="02020603050405020304" pitchFamily="18" charset="0"/>
              </a:rPr>
              <a:t>Marcus</a:t>
            </a:r>
            <a:r>
              <a:rPr lang="en-US" dirty="0">
                <a:latin typeface="Graphik Regular" panose="020B0503030202060203"/>
              </a:rPr>
              <a:t> </a:t>
            </a:r>
            <a:r>
              <a:rPr lang="en-US" sz="2800" dirty="0">
                <a:latin typeface="Graphik Regular" panose="020B0503030202060203"/>
                <a:cs typeface="Times New Roman" panose="02020603050405020304" pitchFamily="18" charset="0"/>
              </a:rPr>
              <a:t>Rompton</a:t>
            </a:r>
          </a:p>
          <a:p>
            <a:pPr algn="ctr"/>
            <a:r>
              <a:rPr lang="en-US" sz="2000" dirty="0">
                <a:latin typeface="Graphik Regular" panose="020B0503030202060203"/>
                <a:cs typeface="Times New Roman" panose="02020603050405020304" pitchFamily="18" charset="0"/>
              </a:rPr>
              <a:t>(Senior Principle)</a:t>
            </a:r>
          </a:p>
        </p:txBody>
      </p:sp>
      <p:sp>
        <p:nvSpPr>
          <p:cNvPr id="34" name="Rectangle: Rounded Corners 33">
            <a:extLst>
              <a:ext uri="{FF2B5EF4-FFF2-40B4-BE49-F238E27FC236}">
                <a16:creationId xmlns:a16="http://schemas.microsoft.com/office/drawing/2014/main" id="{3917BB26-A7F4-4439-9B87-34A439CB7070}"/>
              </a:ext>
            </a:extLst>
          </p:cNvPr>
          <p:cNvSpPr/>
          <p:nvPr/>
        </p:nvSpPr>
        <p:spPr>
          <a:xfrm>
            <a:off x="14258716" y="7710695"/>
            <a:ext cx="3240193" cy="1102849"/>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Graphik Regular" panose="020B0503030202060203"/>
                <a:cs typeface="Times New Roman" panose="02020603050405020304" pitchFamily="18" charset="0"/>
              </a:rPr>
              <a:t>Anusha </a:t>
            </a:r>
          </a:p>
          <a:p>
            <a:pPr algn="ctr"/>
            <a:r>
              <a:rPr lang="en-US" sz="2000" dirty="0">
                <a:latin typeface="Graphik Regular" panose="020B0503030202060203"/>
                <a:cs typeface="Times New Roman" panose="02020603050405020304" pitchFamily="18" charset="0"/>
              </a:rPr>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FCDAD39A-54CB-4617-A8CF-3B51F2D6236E}"/>
              </a:ext>
            </a:extLst>
          </p:cNvPr>
          <p:cNvSpPr txBox="1"/>
          <p:nvPr/>
        </p:nvSpPr>
        <p:spPr>
          <a:xfrm>
            <a:off x="4050877" y="1333516"/>
            <a:ext cx="10186246" cy="584775"/>
          </a:xfrm>
          <a:prstGeom prst="rect">
            <a:avLst/>
          </a:prstGeom>
          <a:noFill/>
        </p:spPr>
        <p:txBody>
          <a:bodyPr wrap="square" rtlCol="0">
            <a:spAutoFit/>
          </a:bodyPr>
          <a:lstStyle/>
          <a:p>
            <a:r>
              <a:rPr lang="en-US" sz="3200" dirty="0">
                <a:solidFill>
                  <a:schemeClr val="bg1"/>
                </a:solidFill>
              </a:rPr>
              <a:t>Understanding the business needs/requirement </a:t>
            </a:r>
            <a:endParaRPr lang="en-US" dirty="0">
              <a:solidFill>
                <a:schemeClr val="bg1"/>
              </a:solidFill>
            </a:endParaRPr>
          </a:p>
        </p:txBody>
      </p:sp>
      <p:sp>
        <p:nvSpPr>
          <p:cNvPr id="40" name="TextBox 39">
            <a:extLst>
              <a:ext uri="{FF2B5EF4-FFF2-40B4-BE49-F238E27FC236}">
                <a16:creationId xmlns:a16="http://schemas.microsoft.com/office/drawing/2014/main" id="{1719E5AA-BD0D-4EF5-B2D9-7B20BAAB069B}"/>
              </a:ext>
            </a:extLst>
          </p:cNvPr>
          <p:cNvSpPr txBox="1"/>
          <p:nvPr/>
        </p:nvSpPr>
        <p:spPr>
          <a:xfrm>
            <a:off x="5878494" y="2963549"/>
            <a:ext cx="10186246" cy="584775"/>
          </a:xfrm>
          <a:prstGeom prst="rect">
            <a:avLst/>
          </a:prstGeom>
          <a:noFill/>
        </p:spPr>
        <p:txBody>
          <a:bodyPr wrap="square" rtlCol="0">
            <a:spAutoFit/>
          </a:bodyPr>
          <a:lstStyle/>
          <a:p>
            <a:r>
              <a:rPr lang="en-US" sz="3200" dirty="0">
                <a:solidFill>
                  <a:schemeClr val="bg1"/>
                </a:solidFill>
              </a:rPr>
              <a:t>Extracting /Collecting required data from sources</a:t>
            </a:r>
            <a:endParaRPr lang="en-US" dirty="0">
              <a:solidFill>
                <a:schemeClr val="bg1"/>
              </a:solidFill>
            </a:endParaRPr>
          </a:p>
        </p:txBody>
      </p:sp>
      <p:sp>
        <p:nvSpPr>
          <p:cNvPr id="41" name="TextBox 40">
            <a:extLst>
              <a:ext uri="{FF2B5EF4-FFF2-40B4-BE49-F238E27FC236}">
                <a16:creationId xmlns:a16="http://schemas.microsoft.com/office/drawing/2014/main" id="{1E682C22-6E0C-4298-AB5D-751877AA84CA}"/>
              </a:ext>
            </a:extLst>
          </p:cNvPr>
          <p:cNvSpPr txBox="1"/>
          <p:nvPr/>
        </p:nvSpPr>
        <p:spPr>
          <a:xfrm>
            <a:off x="7469080" y="4542314"/>
            <a:ext cx="10186246" cy="584775"/>
          </a:xfrm>
          <a:prstGeom prst="rect">
            <a:avLst/>
          </a:prstGeom>
          <a:noFill/>
        </p:spPr>
        <p:txBody>
          <a:bodyPr wrap="square" rtlCol="0">
            <a:spAutoFit/>
          </a:bodyPr>
          <a:lstStyle/>
          <a:p>
            <a:r>
              <a:rPr lang="en-US" sz="3200" dirty="0">
                <a:solidFill>
                  <a:schemeClr val="bg1"/>
                </a:solidFill>
              </a:rPr>
              <a:t>Cleaning data with necessary steps for EDA</a:t>
            </a:r>
          </a:p>
        </p:txBody>
      </p:sp>
      <p:sp>
        <p:nvSpPr>
          <p:cNvPr id="42" name="TextBox 41">
            <a:extLst>
              <a:ext uri="{FF2B5EF4-FFF2-40B4-BE49-F238E27FC236}">
                <a16:creationId xmlns:a16="http://schemas.microsoft.com/office/drawing/2014/main" id="{906C5C3E-3D42-4C26-B4C5-885402F22D6B}"/>
              </a:ext>
            </a:extLst>
          </p:cNvPr>
          <p:cNvSpPr txBox="1"/>
          <p:nvPr/>
        </p:nvSpPr>
        <p:spPr>
          <a:xfrm>
            <a:off x="9388457" y="6205431"/>
            <a:ext cx="8454247" cy="584775"/>
          </a:xfrm>
          <a:prstGeom prst="rect">
            <a:avLst/>
          </a:prstGeom>
          <a:noFill/>
        </p:spPr>
        <p:txBody>
          <a:bodyPr wrap="square" rtlCol="0">
            <a:spAutoFit/>
          </a:bodyPr>
          <a:lstStyle/>
          <a:p>
            <a:r>
              <a:rPr lang="en-US" sz="3200" dirty="0">
                <a:solidFill>
                  <a:schemeClr val="bg1"/>
                </a:solidFill>
              </a:rPr>
              <a:t>Analysis of sample data sets with visualizations</a:t>
            </a:r>
            <a:endParaRPr lang="en-US" dirty="0">
              <a:solidFill>
                <a:schemeClr val="bg1"/>
              </a:solidFill>
            </a:endParaRPr>
          </a:p>
        </p:txBody>
      </p:sp>
      <p:sp>
        <p:nvSpPr>
          <p:cNvPr id="43" name="TextBox 42">
            <a:extLst>
              <a:ext uri="{FF2B5EF4-FFF2-40B4-BE49-F238E27FC236}">
                <a16:creationId xmlns:a16="http://schemas.microsoft.com/office/drawing/2014/main" id="{ADFF3970-1637-4FBB-AFC2-5A904FEA7A9B}"/>
              </a:ext>
            </a:extLst>
          </p:cNvPr>
          <p:cNvSpPr txBox="1"/>
          <p:nvPr/>
        </p:nvSpPr>
        <p:spPr>
          <a:xfrm>
            <a:off x="11171795" y="7729222"/>
            <a:ext cx="6640688" cy="1077218"/>
          </a:xfrm>
          <a:prstGeom prst="rect">
            <a:avLst/>
          </a:prstGeom>
          <a:noFill/>
        </p:spPr>
        <p:txBody>
          <a:bodyPr wrap="square" rtlCol="0">
            <a:spAutoFit/>
          </a:bodyPr>
          <a:lstStyle/>
          <a:p>
            <a:r>
              <a:rPr lang="en-US" sz="3200" dirty="0">
                <a:solidFill>
                  <a:schemeClr val="bg1"/>
                </a:solidFill>
              </a:rPr>
              <a:t>Full documentation of the process that we can guide them through for IPO</a:t>
            </a: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ED94DDC9-E89A-45CC-9BDC-617019B8BE09}"/>
              </a:ext>
            </a:extLst>
          </p:cNvPr>
          <p:cNvSpPr txBox="1"/>
          <p:nvPr/>
        </p:nvSpPr>
        <p:spPr>
          <a:xfrm rot="10800000" flipH="1" flipV="1">
            <a:off x="1866312" y="3539880"/>
            <a:ext cx="3372525" cy="2677656"/>
          </a:xfrm>
          <a:prstGeom prst="rect">
            <a:avLst/>
          </a:prstGeom>
          <a:noFill/>
        </p:spPr>
        <p:txBody>
          <a:bodyPr wrap="square" rtlCol="0">
            <a:spAutoFit/>
          </a:bodyPr>
          <a:lstStyle/>
          <a:p>
            <a:pPr algn="ctr"/>
            <a:r>
              <a:rPr lang="en-US" sz="7200" b="1" dirty="0"/>
              <a:t>16</a:t>
            </a:r>
            <a:r>
              <a:rPr lang="en-US" sz="4800" dirty="0"/>
              <a:t>  </a:t>
            </a:r>
          </a:p>
          <a:p>
            <a:pPr algn="ctr"/>
            <a:r>
              <a:rPr lang="en-US" sz="4800" dirty="0"/>
              <a:t>Unique categories</a:t>
            </a:r>
          </a:p>
        </p:txBody>
      </p:sp>
      <p:sp>
        <p:nvSpPr>
          <p:cNvPr id="15" name="Rectangle 14">
            <a:extLst>
              <a:ext uri="{FF2B5EF4-FFF2-40B4-BE49-F238E27FC236}">
                <a16:creationId xmlns:a16="http://schemas.microsoft.com/office/drawing/2014/main" id="{3AC721A0-7B85-4CB4-9FCA-B9B68C801C36}"/>
              </a:ext>
            </a:extLst>
          </p:cNvPr>
          <p:cNvSpPr/>
          <p:nvPr/>
        </p:nvSpPr>
        <p:spPr>
          <a:xfrm>
            <a:off x="6862956" y="3601435"/>
            <a:ext cx="3790672" cy="2554545"/>
          </a:xfrm>
          <a:prstGeom prst="rect">
            <a:avLst/>
          </a:prstGeom>
        </p:spPr>
        <p:txBody>
          <a:bodyPr wrap="square">
            <a:spAutoFit/>
          </a:bodyPr>
          <a:lstStyle/>
          <a:p>
            <a:pPr algn="ctr"/>
            <a:r>
              <a:rPr lang="en-US" sz="7200" b="1" dirty="0">
                <a:solidFill>
                  <a:srgbClr val="000000"/>
                </a:solidFill>
                <a:latin typeface="Times New Roman" panose="02020603050405020304" pitchFamily="18" charset="0"/>
                <a:cs typeface="Times New Roman" panose="02020603050405020304" pitchFamily="18" charset="0"/>
              </a:rPr>
              <a:t>1897</a:t>
            </a:r>
            <a:r>
              <a:rPr lang="en-US" sz="4400" dirty="0">
                <a:latin typeface="Times New Roman" panose="02020603050405020304" pitchFamily="18" charset="0"/>
                <a:cs typeface="Times New Roman" panose="02020603050405020304" pitchFamily="18" charset="0"/>
              </a:rPr>
              <a:t> reactions popular category</a:t>
            </a:r>
          </a:p>
        </p:txBody>
      </p:sp>
      <p:sp>
        <p:nvSpPr>
          <p:cNvPr id="17" name="TextBox 16">
            <a:extLst>
              <a:ext uri="{FF2B5EF4-FFF2-40B4-BE49-F238E27FC236}">
                <a16:creationId xmlns:a16="http://schemas.microsoft.com/office/drawing/2014/main" id="{1B03584F-A73C-45A8-AD97-2C0DA105E26A}"/>
              </a:ext>
            </a:extLst>
          </p:cNvPr>
          <p:cNvSpPr txBox="1"/>
          <p:nvPr/>
        </p:nvSpPr>
        <p:spPr>
          <a:xfrm>
            <a:off x="12417207" y="3601435"/>
            <a:ext cx="3584793" cy="2554545"/>
          </a:xfrm>
          <a:prstGeom prst="rect">
            <a:avLst/>
          </a:prstGeom>
          <a:noFill/>
        </p:spPr>
        <p:txBody>
          <a:bodyPr wrap="square" rtlCol="0">
            <a:spAutoFit/>
          </a:bodyPr>
          <a:lstStyle/>
          <a:p>
            <a:pPr algn="ctr"/>
            <a:r>
              <a:rPr lang="en-US" sz="7200" b="1" dirty="0">
                <a:latin typeface="Times New Roman" panose="02020603050405020304" pitchFamily="18" charset="0"/>
                <a:cs typeface="Times New Roman" panose="02020603050405020304" pitchFamily="18" charset="0"/>
              </a:rPr>
              <a:t>January</a:t>
            </a:r>
            <a:r>
              <a:rPr lang="en-US" sz="4400" dirty="0">
                <a:latin typeface="Times New Roman" panose="02020603050405020304" pitchFamily="18" charset="0"/>
                <a:cs typeface="Times New Roman" panose="02020603050405020304" pitchFamily="18" charset="0"/>
              </a:rPr>
              <a:t> month with the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47515DF1-A1CB-4EF4-A52A-035B8F2000F0}"/>
              </a:ext>
            </a:extLst>
          </p:cNvPr>
          <p:cNvPicPr>
            <a:picLocks noChangeAspect="1"/>
          </p:cNvPicPr>
          <p:nvPr/>
        </p:nvPicPr>
        <p:blipFill>
          <a:blip r:embed="rId7"/>
          <a:stretch>
            <a:fillRect/>
          </a:stretch>
        </p:blipFill>
        <p:spPr>
          <a:xfrm>
            <a:off x="3193592" y="2389752"/>
            <a:ext cx="13423091" cy="6409418"/>
          </a:xfrm>
          <a:prstGeom prst="rect">
            <a:avLst/>
          </a:prstGeom>
        </p:spPr>
      </p:pic>
      <p:sp>
        <p:nvSpPr>
          <p:cNvPr id="31" name="TextBox 30">
            <a:extLst>
              <a:ext uri="{FF2B5EF4-FFF2-40B4-BE49-F238E27FC236}">
                <a16:creationId xmlns:a16="http://schemas.microsoft.com/office/drawing/2014/main" id="{FA0C1A78-61BD-4A84-B402-0569CB2D7CE0}"/>
              </a:ext>
            </a:extLst>
          </p:cNvPr>
          <p:cNvSpPr txBox="1"/>
          <p:nvPr/>
        </p:nvSpPr>
        <p:spPr>
          <a:xfrm>
            <a:off x="3193592" y="1215510"/>
            <a:ext cx="12446493" cy="1200329"/>
          </a:xfrm>
          <a:prstGeom prst="rect">
            <a:avLst/>
          </a:prstGeom>
          <a:noFill/>
        </p:spPr>
        <p:txBody>
          <a:bodyPr wrap="square" rtlCol="0">
            <a:spAutoFit/>
          </a:bodyPr>
          <a:lstStyle/>
          <a:p>
            <a:r>
              <a:rPr lang="en-US" sz="7200" b="1" dirty="0"/>
              <a:t> Top 5 content 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896FF3AE-6D15-421A-9317-386FBE55FCED}"/>
              </a:ext>
            </a:extLst>
          </p:cNvPr>
          <p:cNvGraphicFramePr>
            <a:graphicFrameLocks/>
          </p:cNvGraphicFramePr>
          <p:nvPr>
            <p:extLst>
              <p:ext uri="{D42A27DB-BD31-4B8C-83A1-F6EECF244321}">
                <p14:modId xmlns:p14="http://schemas.microsoft.com/office/powerpoint/2010/main" val="3332265659"/>
              </p:ext>
            </p:extLst>
          </p:nvPr>
        </p:nvGraphicFramePr>
        <p:xfrm>
          <a:off x="4879648" y="2400300"/>
          <a:ext cx="11884352" cy="678936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372</Words>
  <Application>Microsoft Office PowerPoint</Application>
  <PresentationFormat>Custom</PresentationFormat>
  <Paragraphs>91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Calibri</vt:lpstr>
      <vt:lpstr>Arial</vt:lpstr>
      <vt:lpstr>Times New Roman</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ADMIN</cp:lastModifiedBy>
  <cp:revision>24</cp:revision>
  <dcterms:created xsi:type="dcterms:W3CDTF">2006-08-16T00:00:00Z</dcterms:created>
  <dcterms:modified xsi:type="dcterms:W3CDTF">2024-10-15T10:02:46Z</dcterms:modified>
  <dc:identifier>DAEhDyfaYKE</dc:identifier>
</cp:coreProperties>
</file>